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heme/themeOverride7.xml" ContentType="application/vnd.openxmlformats-officedocument.themeOverr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Override5.xml" ContentType="application/vnd.openxmlformats-officedocument.themeOverrid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Override3.xml" ContentType="application/vnd.openxmlformats-officedocument.themeOverride+xml"/>
  <Override PartName="/ppt/theme/themeOverride4.xml" ContentType="application/vnd.openxmlformats-officedocument.themeOverrid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heme/themeOverride8.xml" ContentType="application/vnd.openxmlformats-officedocument.themeOverr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6"/>
  </p:notesMasterIdLst>
  <p:sldIdLst>
    <p:sldId id="256" r:id="rId3"/>
    <p:sldId id="280" r:id="rId4"/>
    <p:sldId id="279" r:id="rId5"/>
    <p:sldId id="259" r:id="rId6"/>
    <p:sldId id="261" r:id="rId7"/>
    <p:sldId id="270" r:id="rId8"/>
    <p:sldId id="281" r:id="rId9"/>
    <p:sldId id="262" r:id="rId10"/>
    <p:sldId id="283" r:id="rId11"/>
    <p:sldId id="284" r:id="rId12"/>
    <p:sldId id="286" r:id="rId13"/>
    <p:sldId id="285" r:id="rId14"/>
    <p:sldId id="276" r:id="rId1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8" autoAdjust="0"/>
    <p:restoredTop sz="95530" autoAdjust="0"/>
  </p:normalViewPr>
  <p:slideViewPr>
    <p:cSldViewPr snapToGrid="0" snapToObjects="1">
      <p:cViewPr>
        <p:scale>
          <a:sx n="80" d="100"/>
          <a:sy n="80" d="100"/>
        </p:scale>
        <p:origin x="-859" y="-139"/>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Office_Excel____1.xlsx"/><Relationship Id="rId1" Type="http://schemas.openxmlformats.org/officeDocument/2006/relationships/image" Target="../media/image4.png"/></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2.0807379962120759E-2"/>
          <c:y val="1.9678213858627443E-2"/>
          <c:w val="0.95838524007575854"/>
          <c:h val="0.95189769945668878"/>
        </c:manualLayout>
      </c:layout>
      <c:barChart>
        <c:barDir val="bar"/>
        <c:grouping val="clustered"/>
        <c:ser>
          <c:idx val="0"/>
          <c:order val="0"/>
          <c:tx>
            <c:strRef>
              <c:f>Sheet1!$B$1</c:f>
              <c:strCache>
                <c:ptCount val="1"/>
                <c:pt idx="0">
                  <c:v>系列 1</c:v>
                </c:pt>
              </c:strCache>
            </c:strRef>
          </c:tx>
          <c:spPr>
            <a:blipFill>
              <a:blip xmlns:r="http://schemas.openxmlformats.org/officeDocument/2006/relationships" r:embed="rId1"/>
              <a:stretch>
                <a:fillRect/>
              </a:stretch>
            </a:blipFill>
            <a:ln>
              <a:noFill/>
            </a:ln>
            <a:effectLst/>
          </c:spPr>
          <c:cat>
            <c:strRef>
              <c:f>Sheet1!$A$2:$A$5</c:f>
              <c:strCache>
                <c:ptCount val="4"/>
                <c:pt idx="0">
                  <c:v>类别 1</c:v>
                </c:pt>
                <c:pt idx="1">
                  <c:v>类别 2</c:v>
                </c:pt>
                <c:pt idx="2">
                  <c:v>类别 3</c:v>
                </c:pt>
                <c:pt idx="3">
                  <c:v>类别 4</c:v>
                </c:pt>
              </c:strCache>
            </c:strRef>
          </c:cat>
          <c:val>
            <c:numRef>
              <c:f>Sheet1!$B$2:$B$5</c:f>
              <c:numCache>
                <c:formatCode>General</c:formatCode>
                <c:ptCount val="4"/>
                <c:pt idx="0">
                  <c:v>5</c:v>
                </c:pt>
                <c:pt idx="1">
                  <c:v>5</c:v>
                </c:pt>
                <c:pt idx="2">
                  <c:v>5</c:v>
                </c:pt>
                <c:pt idx="3">
                  <c:v>5</c:v>
                </c:pt>
              </c:numCache>
            </c:numRef>
          </c:val>
          <c:extLst xmlns:c16r2="http://schemas.microsoft.com/office/drawing/2015/06/chart">
            <c:ext xmlns:c16="http://schemas.microsoft.com/office/drawing/2014/chart" uri="{C3380CC4-5D6E-409C-BE32-E72D297353CC}">
              <c16:uniqueId val="{00000000-42DD-41A2-870D-4858BFEAB573}"/>
            </c:ext>
          </c:extLst>
        </c:ser>
        <c:ser>
          <c:idx val="1"/>
          <c:order val="1"/>
          <c:tx>
            <c:strRef>
              <c:f>Sheet1!$C$1</c:f>
              <c:strCache>
                <c:ptCount val="1"/>
                <c:pt idx="0">
                  <c:v>系列 2</c:v>
                </c:pt>
              </c:strCache>
            </c:strRef>
          </c:tx>
          <c:spPr>
            <a:solidFill>
              <a:schemeClr val="accent2"/>
            </a:solidFill>
            <a:ln>
              <a:noFill/>
            </a:ln>
            <a:effectLst/>
          </c:spPr>
          <c:cat>
            <c:strRef>
              <c:f>Sheet1!$A$2:$A$5</c:f>
              <c:strCache>
                <c:ptCount val="4"/>
                <c:pt idx="0">
                  <c:v>类别 1</c:v>
                </c:pt>
                <c:pt idx="1">
                  <c:v>类别 2</c:v>
                </c:pt>
                <c:pt idx="2">
                  <c:v>类别 3</c:v>
                </c:pt>
                <c:pt idx="3">
                  <c:v>类别 4</c:v>
                </c:pt>
              </c:strCache>
            </c:strRef>
          </c:cat>
          <c:val>
            <c:numRef>
              <c:f>Sheet1!$C$2:$C$5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4-42DD-41A2-870D-4858BFEAB573}"/>
            </c:ext>
          </c:extLst>
        </c:ser>
        <c:gapWidth val="120"/>
        <c:overlap val="100"/>
        <c:axId val="285640192"/>
        <c:axId val="285802880"/>
      </c:barChart>
      <c:catAx>
        <c:axId val="285640192"/>
        <c:scaling>
          <c:orientation val="minMax"/>
        </c:scaling>
        <c:delete val="1"/>
        <c:axPos val="l"/>
        <c:numFmt formatCode="General" sourceLinked="1"/>
        <c:majorTickMark val="none"/>
        <c:tickLblPos val="none"/>
        <c:crossAx val="285802880"/>
        <c:crosses val="autoZero"/>
        <c:auto val="1"/>
        <c:lblAlgn val="ctr"/>
        <c:lblOffset val="100"/>
      </c:catAx>
      <c:valAx>
        <c:axId val="285802880"/>
        <c:scaling>
          <c:orientation val="minMax"/>
        </c:scaling>
        <c:delete val="1"/>
        <c:axPos val="b"/>
        <c:numFmt formatCode="General" sourceLinked="1"/>
        <c:majorTickMark val="none"/>
        <c:tickLblPos val="none"/>
        <c:crossAx val="285640192"/>
        <c:crosses val="autoZero"/>
        <c:crossBetween val="between"/>
      </c:valAx>
      <c:spPr>
        <a:noFill/>
        <a:ln>
          <a:noFill/>
        </a:ln>
        <a:effectLst/>
      </c:spPr>
    </c:plotArea>
    <c:plotVisOnly val="1"/>
    <c:dispBlanksAs val="gap"/>
  </c:chart>
  <c:spPr>
    <a:noFill/>
    <a:ln>
      <a:noFill/>
    </a:ln>
    <a:effectLst/>
  </c:spPr>
  <c:txPr>
    <a:bodyPr/>
    <a:lstStyle/>
    <a:p>
      <a:pPr>
        <a:defRPr/>
      </a:pPr>
      <a:endParaRPr lang="zh-CN"/>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manualLayout>
          <c:layoutTarget val="inner"/>
          <c:xMode val="edge"/>
          <c:yMode val="edge"/>
          <c:x val="3.9174072140474012E-2"/>
          <c:y val="2.8163883735312312E-2"/>
          <c:w val="0.88411584657558318"/>
          <c:h val="0.84546961606915827"/>
        </c:manualLayout>
      </c:layout>
      <c:pieChart>
        <c:varyColors val="1"/>
        <c:ser>
          <c:idx val="0"/>
          <c:order val="0"/>
          <c:tx>
            <c:strRef>
              <c:f>Sheet1!$B$1</c:f>
              <c:strCache>
                <c:ptCount val="1"/>
                <c:pt idx="0">
                  <c:v>proportion</c:v>
                </c:pt>
              </c:strCache>
            </c:strRef>
          </c:tx>
          <c:cat>
            <c:strRef>
              <c:f>Sheet1!$A$2:$A$5</c:f>
              <c:strCache>
                <c:ptCount val="4"/>
                <c:pt idx="0">
                  <c:v>western market</c:v>
                </c:pt>
                <c:pt idx="1">
                  <c:v>northeastern market</c:v>
                </c:pt>
                <c:pt idx="2">
                  <c:v>southern market</c:v>
                </c:pt>
                <c:pt idx="3">
                  <c:v>midwestern market</c:v>
                </c:pt>
              </c:strCache>
            </c:strRef>
          </c:cat>
          <c:val>
            <c:numRef>
              <c:f>Sheet1!$B$2:$B$5</c:f>
              <c:numCache>
                <c:formatCode>General</c:formatCode>
                <c:ptCount val="4"/>
                <c:pt idx="0">
                  <c:v>42</c:v>
                </c:pt>
                <c:pt idx="1">
                  <c:v>21</c:v>
                </c:pt>
                <c:pt idx="2">
                  <c:v>17</c:v>
                </c:pt>
                <c:pt idx="3">
                  <c:v>16</c:v>
                </c:pt>
              </c:numCache>
            </c:numRef>
          </c:val>
        </c:ser>
        <c:firstSliceAng val="0"/>
      </c:pieChart>
    </c:plotArea>
    <c:plotVisOnly val="1"/>
  </c:chart>
  <c:txPr>
    <a:bodyPr/>
    <a:lstStyle/>
    <a:p>
      <a:pPr>
        <a:defRPr sz="1800"/>
      </a:pPr>
      <a:endParaRPr lang="zh-CN"/>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pPr/>
              <a:t>2018/5/20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pPr/>
              <a:t>‹#›</a:t>
            </a:fld>
            <a:endParaRPr lang="zh-CN" altLang="en-US"/>
          </a:p>
        </p:txBody>
      </p:sp>
    </p:spTree>
    <p:extLst>
      <p:ext uri="{BB962C8B-B14F-4D97-AF65-F5344CB8AC3E}">
        <p14:creationId xmlns:p14="http://schemas.microsoft.com/office/powerpoint/2010/main" xmlns=""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30361CD-376E-4C22-8EF6-A949BEADB38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xmlns="" val="368426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30361CD-376E-4C22-8EF6-A949BEADB38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xmlns="" val="368426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30361CD-376E-4C22-8EF6-A949BEADB38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xmlns="" val="3684261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 name="Freeform 7"/>
          <p:cNvSpPr>
            <a:spLocks/>
          </p:cNvSpPr>
          <p:nvPr userDrawn="1"/>
        </p:nvSpPr>
        <p:spPr bwMode="auto">
          <a:xfrm>
            <a:off x="3200882" y="5187135"/>
            <a:ext cx="5802592" cy="1680490"/>
          </a:xfrm>
          <a:custGeom>
            <a:avLst/>
            <a:gdLst>
              <a:gd name="T0" fmla="*/ 110 w 1797"/>
              <a:gd name="T1" fmla="*/ 325 h 518"/>
              <a:gd name="T2" fmla="*/ 586 w 1797"/>
              <a:gd name="T3" fmla="*/ 377 h 518"/>
              <a:gd name="T4" fmla="*/ 801 w 1797"/>
              <a:gd name="T5" fmla="*/ 384 h 518"/>
              <a:gd name="T6" fmla="*/ 586 w 1797"/>
              <a:gd name="T7" fmla="*/ 322 h 518"/>
              <a:gd name="T8" fmla="*/ 589 w 1797"/>
              <a:gd name="T9" fmla="*/ 310 h 518"/>
              <a:gd name="T10" fmla="*/ 822 w 1797"/>
              <a:gd name="T11" fmla="*/ 326 h 518"/>
              <a:gd name="T12" fmla="*/ 883 w 1797"/>
              <a:gd name="T13" fmla="*/ 265 h 518"/>
              <a:gd name="T14" fmla="*/ 893 w 1797"/>
              <a:gd name="T15" fmla="*/ 0 h 518"/>
              <a:gd name="T16" fmla="*/ 910 w 1797"/>
              <a:gd name="T17" fmla="*/ 267 h 518"/>
              <a:gd name="T18" fmla="*/ 971 w 1797"/>
              <a:gd name="T19" fmla="*/ 327 h 518"/>
              <a:gd name="T20" fmla="*/ 1207 w 1797"/>
              <a:gd name="T21" fmla="*/ 310 h 518"/>
              <a:gd name="T22" fmla="*/ 1209 w 1797"/>
              <a:gd name="T23" fmla="*/ 322 h 518"/>
              <a:gd name="T24" fmla="*/ 989 w 1797"/>
              <a:gd name="T25" fmla="*/ 367 h 518"/>
              <a:gd name="T26" fmla="*/ 999 w 1797"/>
              <a:gd name="T27" fmla="*/ 394 h 518"/>
              <a:gd name="T28" fmla="*/ 1366 w 1797"/>
              <a:gd name="T29" fmla="*/ 360 h 518"/>
              <a:gd name="T30" fmla="*/ 1786 w 1797"/>
              <a:gd name="T31" fmla="*/ 316 h 518"/>
              <a:gd name="T32" fmla="*/ 1785 w 1797"/>
              <a:gd name="T33" fmla="*/ 332 h 518"/>
              <a:gd name="T34" fmla="*/ 1349 w 1797"/>
              <a:gd name="T35" fmla="*/ 387 h 518"/>
              <a:gd name="T36" fmla="*/ 1214 w 1797"/>
              <a:gd name="T37" fmla="*/ 406 h 518"/>
              <a:gd name="T38" fmla="*/ 1235 w 1797"/>
              <a:gd name="T39" fmla="*/ 427 h 518"/>
              <a:gd name="T40" fmla="*/ 1227 w 1797"/>
              <a:gd name="T41" fmla="*/ 509 h 518"/>
              <a:gd name="T42" fmla="*/ 1170 w 1797"/>
              <a:gd name="T43" fmla="*/ 516 h 518"/>
              <a:gd name="T44" fmla="*/ 1141 w 1797"/>
              <a:gd name="T45" fmla="*/ 427 h 518"/>
              <a:gd name="T46" fmla="*/ 1114 w 1797"/>
              <a:gd name="T47" fmla="*/ 419 h 518"/>
              <a:gd name="T48" fmla="*/ 984 w 1797"/>
              <a:gd name="T49" fmla="*/ 464 h 518"/>
              <a:gd name="T50" fmla="*/ 838 w 1797"/>
              <a:gd name="T51" fmla="*/ 487 h 518"/>
              <a:gd name="T52" fmla="*/ 798 w 1797"/>
              <a:gd name="T53" fmla="*/ 452 h 518"/>
              <a:gd name="T54" fmla="*/ 648 w 1797"/>
              <a:gd name="T55" fmla="*/ 418 h 518"/>
              <a:gd name="T56" fmla="*/ 663 w 1797"/>
              <a:gd name="T57" fmla="*/ 471 h 518"/>
              <a:gd name="T58" fmla="*/ 625 w 1797"/>
              <a:gd name="T59" fmla="*/ 516 h 518"/>
              <a:gd name="T60" fmla="*/ 561 w 1797"/>
              <a:gd name="T61" fmla="*/ 502 h 518"/>
              <a:gd name="T62" fmla="*/ 553 w 1797"/>
              <a:gd name="T63" fmla="*/ 432 h 518"/>
              <a:gd name="T64" fmla="*/ 580 w 1797"/>
              <a:gd name="T65" fmla="*/ 406 h 518"/>
              <a:gd name="T66" fmla="*/ 325 w 1797"/>
              <a:gd name="T67" fmla="*/ 374 h 518"/>
              <a:gd name="T68" fmla="*/ 11 w 1797"/>
              <a:gd name="T69" fmla="*/ 331 h 518"/>
              <a:gd name="T70" fmla="*/ 0 w 1797"/>
              <a:gd name="T71" fmla="*/ 3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97" h="518">
                <a:moveTo>
                  <a:pt x="0" y="317"/>
                </a:moveTo>
                <a:cubicBezTo>
                  <a:pt x="37" y="320"/>
                  <a:pt x="73" y="322"/>
                  <a:pt x="110" y="325"/>
                </a:cubicBezTo>
                <a:cubicBezTo>
                  <a:pt x="199" y="335"/>
                  <a:pt x="288" y="344"/>
                  <a:pt x="377" y="354"/>
                </a:cubicBezTo>
                <a:cubicBezTo>
                  <a:pt x="447" y="362"/>
                  <a:pt x="516" y="370"/>
                  <a:pt x="586" y="377"/>
                </a:cubicBezTo>
                <a:cubicBezTo>
                  <a:pt x="653" y="384"/>
                  <a:pt x="719" y="393"/>
                  <a:pt x="787" y="394"/>
                </a:cubicBezTo>
                <a:cubicBezTo>
                  <a:pt x="795" y="394"/>
                  <a:pt x="799" y="392"/>
                  <a:pt x="801" y="384"/>
                </a:cubicBezTo>
                <a:cubicBezTo>
                  <a:pt x="806" y="361"/>
                  <a:pt x="807" y="361"/>
                  <a:pt x="783" y="357"/>
                </a:cubicBezTo>
                <a:cubicBezTo>
                  <a:pt x="718" y="346"/>
                  <a:pt x="652" y="334"/>
                  <a:pt x="586" y="322"/>
                </a:cubicBezTo>
                <a:cubicBezTo>
                  <a:pt x="582" y="322"/>
                  <a:pt x="573" y="323"/>
                  <a:pt x="575" y="315"/>
                </a:cubicBezTo>
                <a:cubicBezTo>
                  <a:pt x="576" y="308"/>
                  <a:pt x="583" y="309"/>
                  <a:pt x="589" y="310"/>
                </a:cubicBezTo>
                <a:cubicBezTo>
                  <a:pt x="657" y="320"/>
                  <a:pt x="726" y="329"/>
                  <a:pt x="794" y="339"/>
                </a:cubicBezTo>
                <a:cubicBezTo>
                  <a:pt x="808" y="341"/>
                  <a:pt x="815" y="333"/>
                  <a:pt x="822" y="326"/>
                </a:cubicBezTo>
                <a:cubicBezTo>
                  <a:pt x="837" y="312"/>
                  <a:pt x="850" y="296"/>
                  <a:pt x="869" y="288"/>
                </a:cubicBezTo>
                <a:cubicBezTo>
                  <a:pt x="879" y="283"/>
                  <a:pt x="883" y="277"/>
                  <a:pt x="883" y="265"/>
                </a:cubicBezTo>
                <a:cubicBezTo>
                  <a:pt x="884" y="185"/>
                  <a:pt x="886" y="105"/>
                  <a:pt x="888" y="25"/>
                </a:cubicBezTo>
                <a:cubicBezTo>
                  <a:pt x="888" y="17"/>
                  <a:pt x="891" y="10"/>
                  <a:pt x="893" y="0"/>
                </a:cubicBezTo>
                <a:cubicBezTo>
                  <a:pt x="901" y="9"/>
                  <a:pt x="903" y="17"/>
                  <a:pt x="903" y="26"/>
                </a:cubicBezTo>
                <a:cubicBezTo>
                  <a:pt x="905" y="106"/>
                  <a:pt x="908" y="187"/>
                  <a:pt x="910" y="267"/>
                </a:cubicBezTo>
                <a:cubicBezTo>
                  <a:pt x="910" y="277"/>
                  <a:pt x="913" y="284"/>
                  <a:pt x="922" y="287"/>
                </a:cubicBezTo>
                <a:cubicBezTo>
                  <a:pt x="943" y="295"/>
                  <a:pt x="957" y="311"/>
                  <a:pt x="971" y="327"/>
                </a:cubicBezTo>
                <a:cubicBezTo>
                  <a:pt x="981" y="338"/>
                  <a:pt x="992" y="340"/>
                  <a:pt x="1007" y="338"/>
                </a:cubicBezTo>
                <a:cubicBezTo>
                  <a:pt x="1074" y="328"/>
                  <a:pt x="1140" y="319"/>
                  <a:pt x="1207" y="310"/>
                </a:cubicBezTo>
                <a:cubicBezTo>
                  <a:pt x="1211" y="310"/>
                  <a:pt x="1214" y="314"/>
                  <a:pt x="1218" y="316"/>
                </a:cubicBezTo>
                <a:cubicBezTo>
                  <a:pt x="1215" y="318"/>
                  <a:pt x="1212" y="321"/>
                  <a:pt x="1209" y="322"/>
                </a:cubicBezTo>
                <a:cubicBezTo>
                  <a:pt x="1138" y="334"/>
                  <a:pt x="1067" y="347"/>
                  <a:pt x="996" y="359"/>
                </a:cubicBezTo>
                <a:cubicBezTo>
                  <a:pt x="993" y="360"/>
                  <a:pt x="989" y="364"/>
                  <a:pt x="989" y="367"/>
                </a:cubicBezTo>
                <a:cubicBezTo>
                  <a:pt x="989" y="374"/>
                  <a:pt x="990" y="382"/>
                  <a:pt x="991" y="389"/>
                </a:cubicBezTo>
                <a:cubicBezTo>
                  <a:pt x="992" y="391"/>
                  <a:pt x="996" y="394"/>
                  <a:pt x="999" y="394"/>
                </a:cubicBezTo>
                <a:cubicBezTo>
                  <a:pt x="1044" y="391"/>
                  <a:pt x="1088" y="389"/>
                  <a:pt x="1133" y="385"/>
                </a:cubicBezTo>
                <a:cubicBezTo>
                  <a:pt x="1211" y="377"/>
                  <a:pt x="1288" y="368"/>
                  <a:pt x="1366" y="360"/>
                </a:cubicBezTo>
                <a:cubicBezTo>
                  <a:pt x="1464" y="349"/>
                  <a:pt x="1563" y="338"/>
                  <a:pt x="1661" y="328"/>
                </a:cubicBezTo>
                <a:cubicBezTo>
                  <a:pt x="1703" y="323"/>
                  <a:pt x="1744" y="320"/>
                  <a:pt x="1786" y="316"/>
                </a:cubicBezTo>
                <a:cubicBezTo>
                  <a:pt x="1789" y="316"/>
                  <a:pt x="1793" y="317"/>
                  <a:pt x="1796" y="317"/>
                </a:cubicBezTo>
                <a:cubicBezTo>
                  <a:pt x="1797" y="325"/>
                  <a:pt x="1793" y="331"/>
                  <a:pt x="1785" y="332"/>
                </a:cubicBezTo>
                <a:cubicBezTo>
                  <a:pt x="1732" y="338"/>
                  <a:pt x="1678" y="345"/>
                  <a:pt x="1625" y="352"/>
                </a:cubicBezTo>
                <a:cubicBezTo>
                  <a:pt x="1533" y="364"/>
                  <a:pt x="1441" y="376"/>
                  <a:pt x="1349" y="387"/>
                </a:cubicBezTo>
                <a:cubicBezTo>
                  <a:pt x="1307" y="393"/>
                  <a:pt x="1264" y="397"/>
                  <a:pt x="1221" y="402"/>
                </a:cubicBezTo>
                <a:cubicBezTo>
                  <a:pt x="1219" y="402"/>
                  <a:pt x="1214" y="405"/>
                  <a:pt x="1214" y="406"/>
                </a:cubicBezTo>
                <a:cubicBezTo>
                  <a:pt x="1214" y="409"/>
                  <a:pt x="1216" y="414"/>
                  <a:pt x="1218" y="416"/>
                </a:cubicBezTo>
                <a:cubicBezTo>
                  <a:pt x="1223" y="421"/>
                  <a:pt x="1229" y="424"/>
                  <a:pt x="1235" y="427"/>
                </a:cubicBezTo>
                <a:cubicBezTo>
                  <a:pt x="1248" y="434"/>
                  <a:pt x="1250" y="445"/>
                  <a:pt x="1248" y="457"/>
                </a:cubicBezTo>
                <a:cubicBezTo>
                  <a:pt x="1246" y="476"/>
                  <a:pt x="1242" y="495"/>
                  <a:pt x="1227" y="509"/>
                </a:cubicBezTo>
                <a:cubicBezTo>
                  <a:pt x="1221" y="514"/>
                  <a:pt x="1215" y="517"/>
                  <a:pt x="1207" y="516"/>
                </a:cubicBezTo>
                <a:cubicBezTo>
                  <a:pt x="1195" y="516"/>
                  <a:pt x="1182" y="516"/>
                  <a:pt x="1170" y="516"/>
                </a:cubicBezTo>
                <a:cubicBezTo>
                  <a:pt x="1162" y="517"/>
                  <a:pt x="1155" y="514"/>
                  <a:pt x="1150" y="509"/>
                </a:cubicBezTo>
                <a:cubicBezTo>
                  <a:pt x="1127" y="486"/>
                  <a:pt x="1120" y="455"/>
                  <a:pt x="1141" y="427"/>
                </a:cubicBezTo>
                <a:cubicBezTo>
                  <a:pt x="1142" y="425"/>
                  <a:pt x="1144" y="423"/>
                  <a:pt x="1146" y="419"/>
                </a:cubicBezTo>
                <a:cubicBezTo>
                  <a:pt x="1134" y="419"/>
                  <a:pt x="1124" y="417"/>
                  <a:pt x="1114" y="419"/>
                </a:cubicBezTo>
                <a:cubicBezTo>
                  <a:pt x="1075" y="429"/>
                  <a:pt x="1036" y="440"/>
                  <a:pt x="997" y="451"/>
                </a:cubicBezTo>
                <a:cubicBezTo>
                  <a:pt x="991" y="453"/>
                  <a:pt x="986" y="456"/>
                  <a:pt x="984" y="464"/>
                </a:cubicBezTo>
                <a:cubicBezTo>
                  <a:pt x="982" y="478"/>
                  <a:pt x="970" y="487"/>
                  <a:pt x="956" y="487"/>
                </a:cubicBezTo>
                <a:cubicBezTo>
                  <a:pt x="916" y="487"/>
                  <a:pt x="877" y="487"/>
                  <a:pt x="838" y="487"/>
                </a:cubicBezTo>
                <a:cubicBezTo>
                  <a:pt x="823" y="487"/>
                  <a:pt x="813" y="480"/>
                  <a:pt x="810" y="466"/>
                </a:cubicBezTo>
                <a:cubicBezTo>
                  <a:pt x="809" y="458"/>
                  <a:pt x="805" y="454"/>
                  <a:pt x="798" y="452"/>
                </a:cubicBezTo>
                <a:cubicBezTo>
                  <a:pt x="758" y="441"/>
                  <a:pt x="719" y="429"/>
                  <a:pt x="679" y="419"/>
                </a:cubicBezTo>
                <a:cubicBezTo>
                  <a:pt x="670" y="416"/>
                  <a:pt x="660" y="418"/>
                  <a:pt x="648" y="418"/>
                </a:cubicBezTo>
                <a:cubicBezTo>
                  <a:pt x="651" y="423"/>
                  <a:pt x="652" y="426"/>
                  <a:pt x="654" y="429"/>
                </a:cubicBezTo>
                <a:cubicBezTo>
                  <a:pt x="663" y="442"/>
                  <a:pt x="666" y="455"/>
                  <a:pt x="663" y="471"/>
                </a:cubicBezTo>
                <a:cubicBezTo>
                  <a:pt x="660" y="487"/>
                  <a:pt x="653" y="500"/>
                  <a:pt x="642" y="510"/>
                </a:cubicBezTo>
                <a:cubicBezTo>
                  <a:pt x="638" y="514"/>
                  <a:pt x="631" y="516"/>
                  <a:pt x="625" y="516"/>
                </a:cubicBezTo>
                <a:cubicBezTo>
                  <a:pt x="614" y="517"/>
                  <a:pt x="602" y="515"/>
                  <a:pt x="591" y="517"/>
                </a:cubicBezTo>
                <a:cubicBezTo>
                  <a:pt x="577" y="518"/>
                  <a:pt x="568" y="511"/>
                  <a:pt x="561" y="502"/>
                </a:cubicBezTo>
                <a:cubicBezTo>
                  <a:pt x="550" y="489"/>
                  <a:pt x="543" y="474"/>
                  <a:pt x="543" y="458"/>
                </a:cubicBezTo>
                <a:cubicBezTo>
                  <a:pt x="542" y="449"/>
                  <a:pt x="543" y="438"/>
                  <a:pt x="553" y="432"/>
                </a:cubicBezTo>
                <a:cubicBezTo>
                  <a:pt x="560" y="427"/>
                  <a:pt x="568" y="422"/>
                  <a:pt x="574" y="417"/>
                </a:cubicBezTo>
                <a:cubicBezTo>
                  <a:pt x="577" y="414"/>
                  <a:pt x="578" y="410"/>
                  <a:pt x="580" y="406"/>
                </a:cubicBezTo>
                <a:cubicBezTo>
                  <a:pt x="577" y="405"/>
                  <a:pt x="574" y="402"/>
                  <a:pt x="571" y="402"/>
                </a:cubicBezTo>
                <a:cubicBezTo>
                  <a:pt x="489" y="392"/>
                  <a:pt x="407" y="384"/>
                  <a:pt x="325" y="374"/>
                </a:cubicBezTo>
                <a:cubicBezTo>
                  <a:pt x="244" y="364"/>
                  <a:pt x="162" y="351"/>
                  <a:pt x="81" y="340"/>
                </a:cubicBezTo>
                <a:cubicBezTo>
                  <a:pt x="58" y="336"/>
                  <a:pt x="34" y="334"/>
                  <a:pt x="11" y="331"/>
                </a:cubicBezTo>
                <a:cubicBezTo>
                  <a:pt x="7" y="331"/>
                  <a:pt x="3" y="328"/>
                  <a:pt x="0" y="326"/>
                </a:cubicBezTo>
                <a:cubicBezTo>
                  <a:pt x="0" y="323"/>
                  <a:pt x="0" y="320"/>
                  <a:pt x="0" y="317"/>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spTree>
    <p:extLst>
      <p:ext uri="{BB962C8B-B14F-4D97-AF65-F5344CB8AC3E}">
        <p14:creationId xmlns:p14="http://schemas.microsoft.com/office/powerpoint/2010/main" xmlns=""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xmlns="" val="127792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xmlns="" val="23257954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userDrawn="1"/>
        </p:nvPicPr>
        <p:blipFill rotWithShape="1">
          <a:blip r:embed="rId2">
            <a:grayscl/>
            <a:extLst>
              <a:ext uri="{BEBA8EAE-BF5A-486C-A8C5-ECC9F3942E4B}">
                <a14:imgProps xmlns:a14="http://schemas.microsoft.com/office/drawing/2010/main" xmlns="">
                  <a14:imgLayer r:embed="rId3">
                    <a14:imgEffect>
                      <a14:saturation sat="400000"/>
                    </a14:imgEffect>
                  </a14:imgLayer>
                </a14:imgProps>
              </a:ext>
              <a:ext uri="{28A0092B-C50C-407E-A947-70E740481C1C}">
                <a14:useLocalDpi xmlns:a14="http://schemas.microsoft.com/office/drawing/2010/main" xmlns="" val="0"/>
              </a:ext>
            </a:extLst>
          </a:blip>
          <a:srcRect l="25240" r="6335"/>
          <a:stretch/>
        </p:blipFill>
        <p:spPr>
          <a:xfrm>
            <a:off x="6096000" y="1572716"/>
            <a:ext cx="5761037" cy="4736009"/>
          </a:xfrm>
          <a:prstGeom prst="rect">
            <a:avLst/>
          </a:prstGeom>
        </p:spPr>
      </p:pic>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xmlns=""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userDrawn="1"/>
        </p:nvPicPr>
        <p:blipFill rotWithShape="1">
          <a:blip r:embed="rId2">
            <a:grayscl/>
            <a:extLst>
              <a:ext uri="{BEBA8EAE-BF5A-486C-A8C5-ECC9F3942E4B}">
                <a14:imgProps xmlns:a14="http://schemas.microsoft.com/office/drawing/2010/main" xmlns="">
                  <a14:imgLayer r:embed="rId3">
                    <a14:imgEffect>
                      <a14:saturation sat="400000"/>
                    </a14:imgEffect>
                  </a14:imgLayer>
                </a14:imgProps>
              </a:ext>
              <a:ext uri="{28A0092B-C50C-407E-A947-70E740481C1C}">
                <a14:useLocalDpi xmlns:a14="http://schemas.microsoft.com/office/drawing/2010/main" xmlns="" val="0"/>
              </a:ext>
            </a:extLst>
          </a:blip>
          <a:srcRect l="25240" r="6335"/>
          <a:stretch/>
        </p:blipFill>
        <p:spPr>
          <a:xfrm>
            <a:off x="6096000" y="1572716"/>
            <a:ext cx="5761037" cy="4736009"/>
          </a:xfrm>
          <a:prstGeom prst="rect">
            <a:avLst/>
          </a:prstGeom>
        </p:spPr>
      </p:pic>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xmlns=""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userDrawn="1"/>
        </p:nvPicPr>
        <p:blipFill rotWithShape="1">
          <a:blip r:embed="rId2">
            <a:grayscl/>
            <a:extLst>
              <a:ext uri="{BEBA8EAE-BF5A-486C-A8C5-ECC9F3942E4B}">
                <a14:imgProps xmlns:a14="http://schemas.microsoft.com/office/drawing/2010/main" xmlns="">
                  <a14:imgLayer r:embed="rId3">
                    <a14:imgEffect>
                      <a14:saturation sat="400000"/>
                    </a14:imgEffect>
                  </a14:imgLayer>
                </a14:imgProps>
              </a:ext>
              <a:ext uri="{28A0092B-C50C-407E-A947-70E740481C1C}">
                <a14:useLocalDpi xmlns:a14="http://schemas.microsoft.com/office/drawing/2010/main" xmlns="" val="0"/>
              </a:ext>
            </a:extLst>
          </a:blip>
          <a:srcRect l="25240" r="6335"/>
          <a:stretch/>
        </p:blipFill>
        <p:spPr>
          <a:xfrm>
            <a:off x="6096000" y="1572716"/>
            <a:ext cx="5761037" cy="4736009"/>
          </a:xfrm>
          <a:prstGeom prst="rect">
            <a:avLst/>
          </a:prstGeom>
        </p:spPr>
      </p:pic>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xmlns=""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grayscl/>
            <a:extLst>
              <a:ext uri="{BEBA8EAE-BF5A-486C-A8C5-ECC9F3942E4B}">
                <a14:imgProps xmlns:a14="http://schemas.microsoft.com/office/drawing/2010/main" xmlns="">
                  <a14:imgLayer r:embed="rId3">
                    <a14:imgEffect>
                      <a14:saturation sat="400000"/>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dirty="0"/>
              <a:t>工作回顾</a:t>
            </a:r>
          </a:p>
        </p:txBody>
      </p:sp>
    </p:spTree>
    <p:extLst>
      <p:ext uri="{BB962C8B-B14F-4D97-AF65-F5344CB8AC3E}">
        <p14:creationId xmlns:p14="http://schemas.microsoft.com/office/powerpoint/2010/main" xmlns=""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5" name="平行四边形 4"/>
          <p:cNvSpPr/>
          <p:nvPr/>
        </p:nvSpPr>
        <p:spPr>
          <a:xfrm>
            <a:off x="3046546" y="333374"/>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3251850" y="330200"/>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456218" y="330200"/>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3660585" y="330200"/>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11"/>
          <p:cNvSpPr>
            <a:spLocks noGrp="1"/>
          </p:cNvSpPr>
          <p:nvPr>
            <p:ph type="body" sz="quarter" idx="10" hasCustomPrompt="1"/>
          </p:nvPr>
        </p:nvSpPr>
        <p:spPr>
          <a:xfrm>
            <a:off x="462947" y="250634"/>
            <a:ext cx="2686251"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工作回顾</a:t>
            </a:r>
          </a:p>
        </p:txBody>
      </p:sp>
    </p:spTree>
    <p:extLst>
      <p:ext uri="{BB962C8B-B14F-4D97-AF65-F5344CB8AC3E}">
        <p14:creationId xmlns:p14="http://schemas.microsoft.com/office/powerpoint/2010/main" xmlns=""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xmlns="">
                  <a14:imgLayer r:embed="rId3">
                    <a14:imgEffect>
                      <a14:colorTemperature colorTemp="11200"/>
                    </a14:imgEffect>
                  </a14:imgLayer>
                </a14:imgProps>
              </a:ext>
              <a:ext uri="{28A0092B-C50C-407E-A947-70E740481C1C}">
                <a14:useLocalDpi xmlns:a14="http://schemas.microsoft.com/office/drawing/2010/main" xmlns=""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点击此处添加标题</a:t>
            </a:r>
          </a:p>
        </p:txBody>
      </p:sp>
    </p:spTree>
    <p:extLst>
      <p:ext uri="{BB962C8B-B14F-4D97-AF65-F5344CB8AC3E}">
        <p14:creationId xmlns:p14="http://schemas.microsoft.com/office/powerpoint/2010/main" xmlns=""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xmlns="" val="4120919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16360688"/>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	</a:t>
            </a:r>
            <a:endParaRPr lang="zh-CN" altLang="en-US" dirty="0"/>
          </a:p>
        </p:txBody>
      </p:sp>
      <p:sp>
        <p:nvSpPr>
          <p:cNvPr id="3" name="文本占位符 2"/>
          <p:cNvSpPr>
            <a:spLocks noGrp="1"/>
          </p:cNvSpPr>
          <p:nvPr>
            <p:ph type="body" sz="quarter" idx="12"/>
          </p:nvPr>
        </p:nvSpPr>
        <p:spPr>
          <a:xfrm>
            <a:off x="1962150" y="1276350"/>
            <a:ext cx="8572500" cy="1920526"/>
          </a:xfrm>
        </p:spPr>
        <p:txBody>
          <a:bodyPr/>
          <a:lstStyle/>
          <a:p>
            <a:r>
              <a:rPr lang="en-US" altLang="zh-CN" sz="4400" dirty="0" smtClean="0"/>
              <a:t>How to improve the success rate of M &amp; A under performance commitment</a:t>
            </a:r>
            <a:r>
              <a:rPr lang="en-US" altLang="zh-CN" sz="4400" dirty="0" smtClean="0"/>
              <a:t>?</a:t>
            </a:r>
            <a:endParaRPr lang="en-US" altLang="zh-CN" sz="4400" dirty="0" smtClean="0"/>
          </a:p>
        </p:txBody>
      </p:sp>
      <p:sp>
        <p:nvSpPr>
          <p:cNvPr id="4" name="文本占位符 3"/>
          <p:cNvSpPr>
            <a:spLocks noGrp="1"/>
          </p:cNvSpPr>
          <p:nvPr>
            <p:ph type="body" sz="quarter" idx="13"/>
          </p:nvPr>
        </p:nvSpPr>
        <p:spPr/>
        <p:txBody>
          <a:bodyPr/>
          <a:lstStyle/>
          <a:p>
            <a:r>
              <a:rPr lang="zh-CN" altLang="en-US" dirty="0" smtClean="0"/>
              <a:t>吴丁丁    </a:t>
            </a:r>
            <a:r>
              <a:rPr lang="en-US" altLang="zh-CN" dirty="0" smtClean="0"/>
              <a:t>17721007</a:t>
            </a:r>
            <a:endParaRPr lang="en-US" altLang="zh-CN" dirty="0"/>
          </a:p>
        </p:txBody>
      </p:sp>
      <p:sp>
        <p:nvSpPr>
          <p:cNvPr id="7" name="TextBox 6"/>
          <p:cNvSpPr txBox="1"/>
          <p:nvPr/>
        </p:nvSpPr>
        <p:spPr>
          <a:xfrm>
            <a:off x="3301067" y="3324570"/>
            <a:ext cx="6656749" cy="369332"/>
          </a:xfrm>
          <a:prstGeom prst="rect">
            <a:avLst/>
          </a:prstGeom>
          <a:noFill/>
        </p:spPr>
        <p:txBody>
          <a:bodyPr wrap="square" rtlCol="0">
            <a:spAutoFit/>
          </a:bodyPr>
          <a:lstStyle/>
          <a:p>
            <a:endParaRPr lang="zh-CN" altLang="en-US" dirty="0">
              <a:solidFill>
                <a:schemeClr val="accent2">
                  <a:lumMod val="75000"/>
                </a:schemeClr>
              </a:solidFill>
            </a:endParaRPr>
          </a:p>
        </p:txBody>
      </p:sp>
    </p:spTree>
    <p:extLst>
      <p:ext uri="{BB962C8B-B14F-4D97-AF65-F5344CB8AC3E}">
        <p14:creationId xmlns:p14="http://schemas.microsoft.com/office/powerpoint/2010/main" xmlns="" val="325531241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060264" y="1552576"/>
            <a:ext cx="5016686" cy="4913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椭圆 8"/>
          <p:cNvSpPr/>
          <p:nvPr/>
        </p:nvSpPr>
        <p:spPr>
          <a:xfrm>
            <a:off x="6696076" y="382874"/>
            <a:ext cx="4991630" cy="50131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endParaRPr>
          </a:p>
        </p:txBody>
      </p:sp>
      <p:sp>
        <p:nvSpPr>
          <p:cNvPr id="29" name="矩形 28"/>
          <p:cNvSpPr/>
          <p:nvPr/>
        </p:nvSpPr>
        <p:spPr>
          <a:xfrm>
            <a:off x="1562100" y="2257425"/>
            <a:ext cx="4000500" cy="3453253"/>
          </a:xfrm>
          <a:prstGeom prst="rect">
            <a:avLst/>
          </a:prstGeom>
        </p:spPr>
        <p:txBody>
          <a:bodyPr wrap="square">
            <a:spAutoFit/>
          </a:bodyPr>
          <a:lstStyle/>
          <a:p>
            <a:pPr lvl="0" defTabSz="914400">
              <a:lnSpc>
                <a:spcPct val="130000"/>
              </a:lnSpc>
              <a:buFont typeface="Arial" pitchFamily="34" charset="0"/>
              <a:buChar char="•"/>
              <a:defRPr/>
            </a:pPr>
            <a:r>
              <a:rPr lang="zh-CN" altLang="zh-CN" sz="2400" b="1" dirty="0" smtClean="0"/>
              <a:t> </a:t>
            </a:r>
            <a:r>
              <a:rPr lang="en-US" altLang="zh-CN" sz="2400" b="1" dirty="0" smtClean="0"/>
              <a:t>The two parties are too optimistic and the performance commitment standard is too high, which leads to the difficulty of achieving the performance </a:t>
            </a:r>
            <a:r>
              <a:rPr lang="en-US" altLang="zh-CN" sz="2400" b="1" dirty="0" smtClean="0"/>
              <a:t>commitment.</a:t>
            </a:r>
            <a:endParaRPr kumimoji="0" lang="zh-CN" altLang="en-US" sz="2400" b="1" i="0" u="none" strike="noStrike" kern="0" cap="none" spc="0" normalizeH="0" baseline="0" noProof="0" dirty="0">
              <a:ln>
                <a:noFill/>
              </a:ln>
              <a:solidFill>
                <a:sysClr val="windowText" lastClr="000000"/>
              </a:solidFill>
              <a:effectLst/>
              <a:uLnTx/>
              <a:uFillTx/>
            </a:endParaRPr>
          </a:p>
        </p:txBody>
      </p:sp>
      <p:sp>
        <p:nvSpPr>
          <p:cNvPr id="30" name="矩形 29"/>
          <p:cNvSpPr/>
          <p:nvPr/>
        </p:nvSpPr>
        <p:spPr>
          <a:xfrm>
            <a:off x="7486650" y="1181100"/>
            <a:ext cx="3762375" cy="3453253"/>
          </a:xfrm>
          <a:prstGeom prst="rect">
            <a:avLst/>
          </a:prstGeom>
        </p:spPr>
        <p:txBody>
          <a:bodyPr wrap="square">
            <a:spAutoFit/>
          </a:bodyPr>
          <a:lstStyle/>
          <a:p>
            <a:pPr defTabSz="914400">
              <a:lnSpc>
                <a:spcPct val="130000"/>
              </a:lnSpc>
              <a:buFont typeface="Arial" pitchFamily="34" charset="0"/>
              <a:buChar char="•"/>
              <a:defRPr/>
            </a:pPr>
            <a:r>
              <a:rPr lang="en-US" altLang="zh-CN" sz="2400" b="1" kern="0" dirty="0" smtClean="0">
                <a:solidFill>
                  <a:schemeClr val="bg1"/>
                </a:solidFill>
              </a:rPr>
              <a:t>The buyer has not enough restraint on the management of the acquirer and does not have enough supervision and promotion to the </a:t>
            </a:r>
            <a:r>
              <a:rPr lang="en-US" altLang="zh-CN" sz="2400" b="1" kern="0" dirty="0" smtClean="0">
                <a:solidFill>
                  <a:schemeClr val="bg1"/>
                </a:solidFill>
              </a:rPr>
              <a:t>buyer.</a:t>
            </a:r>
            <a:endParaRPr kumimoji="0" lang="zh-CN" altLang="en-US" sz="2400" b="0" i="0" u="none" strike="noStrike" kern="0" cap="none" spc="0" normalizeH="0" baseline="0" noProof="0" dirty="0">
              <a:ln>
                <a:noFill/>
              </a:ln>
              <a:solidFill>
                <a:schemeClr val="bg1"/>
              </a:solidFill>
              <a:effectLst/>
              <a:uLnTx/>
              <a:uFillTx/>
            </a:endParaRPr>
          </a:p>
        </p:txBody>
      </p:sp>
      <p:sp>
        <p:nvSpPr>
          <p:cNvPr id="31" name="文本占位符 44"/>
          <p:cNvSpPr>
            <a:spLocks noGrp="1"/>
          </p:cNvSpPr>
          <p:nvPr>
            <p:ph type="body" sz="quarter" idx="10"/>
          </p:nvPr>
        </p:nvSpPr>
        <p:spPr>
          <a:xfrm>
            <a:off x="462947" y="250634"/>
            <a:ext cx="2686251" cy="1089529"/>
          </a:xfrm>
        </p:spPr>
        <p:txBody>
          <a:bodyPr/>
          <a:lstStyle/>
          <a:p>
            <a:r>
              <a:rPr lang="en-US" altLang="zh-CN" i="1" dirty="0" smtClean="0"/>
              <a:t>Possible reasons</a:t>
            </a:r>
            <a:endParaRPr lang="zh-CN" altLang="zh-CN" i="1" dirty="0"/>
          </a:p>
        </p:txBody>
      </p:sp>
    </p:spTree>
    <p:extLst>
      <p:ext uri="{BB962C8B-B14F-4D97-AF65-F5344CB8AC3E}">
        <p14:creationId xmlns:p14="http://schemas.microsoft.com/office/powerpoint/2010/main" xmlns="" val="30609495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060264" y="1552576"/>
            <a:ext cx="5016686" cy="4913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椭圆 8"/>
          <p:cNvSpPr/>
          <p:nvPr/>
        </p:nvSpPr>
        <p:spPr>
          <a:xfrm>
            <a:off x="6696076" y="382874"/>
            <a:ext cx="4991630" cy="50131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endParaRPr>
          </a:p>
        </p:txBody>
      </p:sp>
      <p:sp>
        <p:nvSpPr>
          <p:cNvPr id="29" name="矩形 28"/>
          <p:cNvSpPr/>
          <p:nvPr/>
        </p:nvSpPr>
        <p:spPr>
          <a:xfrm>
            <a:off x="1638298" y="2676525"/>
            <a:ext cx="3829051" cy="2973122"/>
          </a:xfrm>
          <a:prstGeom prst="rect">
            <a:avLst/>
          </a:prstGeom>
        </p:spPr>
        <p:txBody>
          <a:bodyPr wrap="square">
            <a:spAutoFit/>
          </a:bodyPr>
          <a:lstStyle/>
          <a:p>
            <a:pPr lvl="0" defTabSz="914400">
              <a:lnSpc>
                <a:spcPct val="130000"/>
              </a:lnSpc>
              <a:buFont typeface="Arial" pitchFamily="34" charset="0"/>
              <a:buChar char="•"/>
              <a:defRPr/>
            </a:pPr>
            <a:r>
              <a:rPr lang="en-US" altLang="zh-CN" sz="2400" b="1" dirty="0" smtClean="0"/>
              <a:t>The success rate of </a:t>
            </a:r>
            <a:r>
              <a:rPr lang="en-US" altLang="zh-CN" sz="2400" b="1" dirty="0" smtClean="0"/>
              <a:t>M&amp;A </a:t>
            </a:r>
            <a:r>
              <a:rPr lang="en-US" altLang="zh-CN" sz="2400" b="1" dirty="0" smtClean="0"/>
              <a:t>with performance commitment is higher than that without performance commitment</a:t>
            </a:r>
            <a:r>
              <a:rPr lang="en-US" altLang="zh-CN" sz="2400" b="1" dirty="0" smtClean="0"/>
              <a:t>.</a:t>
            </a:r>
            <a:endParaRPr kumimoji="0" lang="zh-CN" altLang="en-US" sz="2400" b="1" i="0" u="none" strike="noStrike" kern="0" cap="none" spc="0" normalizeH="0" baseline="0" noProof="0" dirty="0">
              <a:ln>
                <a:noFill/>
              </a:ln>
              <a:solidFill>
                <a:sysClr val="windowText" lastClr="000000"/>
              </a:solidFill>
              <a:effectLst/>
              <a:uLnTx/>
              <a:uFillTx/>
            </a:endParaRPr>
          </a:p>
        </p:txBody>
      </p:sp>
      <p:sp>
        <p:nvSpPr>
          <p:cNvPr id="30" name="矩形 29"/>
          <p:cNvSpPr/>
          <p:nvPr/>
        </p:nvSpPr>
        <p:spPr>
          <a:xfrm>
            <a:off x="7486650" y="1312331"/>
            <a:ext cx="3705225" cy="2923108"/>
          </a:xfrm>
          <a:prstGeom prst="rect">
            <a:avLst/>
          </a:prstGeom>
        </p:spPr>
        <p:txBody>
          <a:bodyPr wrap="square">
            <a:spAutoFit/>
          </a:bodyPr>
          <a:lstStyle/>
          <a:p>
            <a:pPr defTabSz="914400">
              <a:lnSpc>
                <a:spcPct val="130000"/>
              </a:lnSpc>
              <a:buFont typeface="Arial" pitchFamily="34" charset="0"/>
              <a:buChar char="•"/>
              <a:defRPr/>
            </a:pPr>
            <a:r>
              <a:rPr lang="en-US" altLang="zh-CN" sz="2400" b="1" kern="0" dirty="0" smtClean="0">
                <a:solidFill>
                  <a:schemeClr val="bg1"/>
                </a:solidFill>
              </a:rPr>
              <a:t>Low or too high performance commitments will lead to a decline in the success rate of mergers and acquisitions.</a:t>
            </a:r>
            <a:endParaRPr lang="zh-CN" altLang="en-US" sz="2400" b="1" kern="0" dirty="0">
              <a:solidFill>
                <a:schemeClr val="bg1"/>
              </a:solidFill>
            </a:endParaRPr>
          </a:p>
        </p:txBody>
      </p:sp>
      <p:sp>
        <p:nvSpPr>
          <p:cNvPr id="31" name="文本占位符 44"/>
          <p:cNvSpPr>
            <a:spLocks noGrp="1"/>
          </p:cNvSpPr>
          <p:nvPr>
            <p:ph type="body" sz="quarter" idx="10"/>
          </p:nvPr>
        </p:nvSpPr>
        <p:spPr>
          <a:xfrm>
            <a:off x="462947" y="250634"/>
            <a:ext cx="2686251" cy="1089529"/>
          </a:xfrm>
        </p:spPr>
        <p:txBody>
          <a:bodyPr/>
          <a:lstStyle/>
          <a:p>
            <a:r>
              <a:rPr lang="en-US" altLang="zh-CN" i="1" dirty="0" smtClean="0"/>
              <a:t>Possible </a:t>
            </a:r>
            <a:r>
              <a:rPr lang="en-US" altLang="zh-CN" i="1" dirty="0" smtClean="0"/>
              <a:t>results</a:t>
            </a:r>
            <a:endParaRPr lang="zh-CN" altLang="zh-CN" i="1" dirty="0"/>
          </a:p>
        </p:txBody>
      </p:sp>
    </p:spTree>
    <p:extLst>
      <p:ext uri="{BB962C8B-B14F-4D97-AF65-F5344CB8AC3E}">
        <p14:creationId xmlns:p14="http://schemas.microsoft.com/office/powerpoint/2010/main" xmlns="" val="30609495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212664" y="1552576"/>
            <a:ext cx="5016686" cy="4913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椭圆 8"/>
          <p:cNvSpPr/>
          <p:nvPr/>
        </p:nvSpPr>
        <p:spPr>
          <a:xfrm>
            <a:off x="6696076" y="382874"/>
            <a:ext cx="4991630" cy="50131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endParaRPr>
          </a:p>
        </p:txBody>
      </p:sp>
      <p:sp>
        <p:nvSpPr>
          <p:cNvPr id="29" name="矩形 28"/>
          <p:cNvSpPr/>
          <p:nvPr/>
        </p:nvSpPr>
        <p:spPr>
          <a:xfrm>
            <a:off x="1847849" y="2752725"/>
            <a:ext cx="3686176" cy="2442976"/>
          </a:xfrm>
          <a:prstGeom prst="rect">
            <a:avLst/>
          </a:prstGeom>
        </p:spPr>
        <p:txBody>
          <a:bodyPr wrap="square">
            <a:spAutoFit/>
          </a:bodyPr>
          <a:lstStyle/>
          <a:p>
            <a:pPr lvl="0" defTabSz="914400">
              <a:lnSpc>
                <a:spcPct val="130000"/>
              </a:lnSpc>
              <a:buFont typeface="Arial" pitchFamily="34" charset="0"/>
              <a:buChar char="•"/>
              <a:defRPr/>
            </a:pPr>
            <a:r>
              <a:rPr lang="zh-CN" altLang="zh-CN" sz="2400" b="1" dirty="0" smtClean="0"/>
              <a:t> </a:t>
            </a:r>
            <a:r>
              <a:rPr lang="en-US" altLang="zh-CN" sz="2400" b="1" dirty="0" smtClean="0"/>
              <a:t>Both sides should be cautious and set the standard of performance commitment.</a:t>
            </a:r>
            <a:endParaRPr kumimoji="0" lang="zh-CN" altLang="en-US" sz="2400" b="1" i="0" u="none" strike="noStrike" kern="0" cap="none" spc="0" normalizeH="0" baseline="0" noProof="0" dirty="0">
              <a:ln>
                <a:noFill/>
              </a:ln>
              <a:solidFill>
                <a:sysClr val="windowText" lastClr="000000"/>
              </a:solidFill>
              <a:effectLst/>
              <a:uLnTx/>
              <a:uFillTx/>
            </a:endParaRPr>
          </a:p>
        </p:txBody>
      </p:sp>
      <p:sp>
        <p:nvSpPr>
          <p:cNvPr id="30" name="矩形 29"/>
          <p:cNvSpPr/>
          <p:nvPr/>
        </p:nvSpPr>
        <p:spPr>
          <a:xfrm>
            <a:off x="7486650" y="1312331"/>
            <a:ext cx="3676650" cy="3453253"/>
          </a:xfrm>
          <a:prstGeom prst="rect">
            <a:avLst/>
          </a:prstGeom>
        </p:spPr>
        <p:txBody>
          <a:bodyPr wrap="square">
            <a:spAutoFit/>
          </a:bodyPr>
          <a:lstStyle/>
          <a:p>
            <a:pPr defTabSz="914400">
              <a:lnSpc>
                <a:spcPct val="130000"/>
              </a:lnSpc>
              <a:buFont typeface="Arial" pitchFamily="34" charset="0"/>
              <a:buChar char="•"/>
              <a:defRPr/>
            </a:pPr>
            <a:r>
              <a:rPr lang="en-US" altLang="zh-CN" sz="2400" b="1" kern="0" dirty="0" smtClean="0">
                <a:solidFill>
                  <a:schemeClr val="bg1"/>
                </a:solidFill>
              </a:rPr>
              <a:t>The acquirer should play a supervisory role to avoid the moral problems of the management of the acquired party due to asymmetric information.</a:t>
            </a:r>
            <a:endParaRPr kumimoji="0" lang="zh-CN" altLang="en-US" sz="2400" b="1" i="0" u="none" strike="noStrike" kern="0" cap="none" spc="0" normalizeH="0" baseline="0" noProof="0" dirty="0">
              <a:ln>
                <a:noFill/>
              </a:ln>
              <a:solidFill>
                <a:schemeClr val="bg1"/>
              </a:solidFill>
              <a:effectLst/>
              <a:uLnTx/>
              <a:uFillTx/>
            </a:endParaRPr>
          </a:p>
        </p:txBody>
      </p:sp>
      <p:sp>
        <p:nvSpPr>
          <p:cNvPr id="31" name="文本占位符 44"/>
          <p:cNvSpPr>
            <a:spLocks noGrp="1"/>
          </p:cNvSpPr>
          <p:nvPr>
            <p:ph type="body" sz="quarter" idx="10"/>
          </p:nvPr>
        </p:nvSpPr>
        <p:spPr>
          <a:xfrm>
            <a:off x="462947" y="250634"/>
            <a:ext cx="2686251" cy="590931"/>
          </a:xfrm>
        </p:spPr>
        <p:txBody>
          <a:bodyPr/>
          <a:lstStyle/>
          <a:p>
            <a:r>
              <a:rPr lang="en-US" altLang="zh-CN" i="1" dirty="0" smtClean="0"/>
              <a:t>Suggest  </a:t>
            </a:r>
            <a:endParaRPr lang="zh-CN" altLang="zh-CN" i="1" dirty="0"/>
          </a:p>
        </p:txBody>
      </p:sp>
    </p:spTree>
    <p:extLst>
      <p:ext uri="{BB962C8B-B14F-4D97-AF65-F5344CB8AC3E}">
        <p14:creationId xmlns:p14="http://schemas.microsoft.com/office/powerpoint/2010/main" xmlns="" val="30609495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smtClean="0"/>
              <a:t>Thanks </a:t>
            </a:r>
            <a:endParaRPr lang="en-US" altLang="zh-CN" dirty="0"/>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smtClean="0"/>
              <a:t>WuDingDing  17721007</a:t>
            </a:r>
            <a:endParaRPr lang="en-US" altLang="zh-CN" dirty="0" smtClean="0"/>
          </a:p>
        </p:txBody>
      </p:sp>
    </p:spTree>
    <p:extLst>
      <p:ext uri="{BB962C8B-B14F-4D97-AF65-F5344CB8AC3E}">
        <p14:creationId xmlns:p14="http://schemas.microsoft.com/office/powerpoint/2010/main" xmlns="" val="11426281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70393" y="841565"/>
            <a:ext cx="11354882" cy="5632311"/>
          </a:xfrm>
          <a:prstGeom prst="rect">
            <a:avLst/>
          </a:prstGeom>
        </p:spPr>
        <p:txBody>
          <a:bodyPr wrap="square">
            <a:spAutoFit/>
          </a:bodyPr>
          <a:lstStyle/>
          <a:p>
            <a:pPr lvl="0" indent="432000">
              <a:lnSpc>
                <a:spcPct val="150000"/>
              </a:lnSpc>
            </a:pPr>
            <a:r>
              <a:rPr lang="en-US" altLang="zh-CN" sz="2000" b="1" dirty="0" smtClean="0">
                <a:solidFill>
                  <a:schemeClr val="accent1">
                    <a:lumMod val="75000"/>
                  </a:schemeClr>
                </a:solidFill>
              </a:rPr>
              <a:t>With the increasing number of M &amp; A cases in China's Listed Companies in recent years, the use of performance commitments has been increasing frequently in order to reduce the loss of M &amp; A to investors. Although the performance commitment has almost become a necessary clause for the merger and acquisition of the listed companies, the proportion of the underlying enterprise losses in the merger and acquisition, which can not achieve the performance commitment or even the failure of the merger and acquisition, is still high. This situation will not only blow up the investors who are now active in the capital market, but also let the prospective investors be deterred and even harm the healthy development of China's capital market. This paper intends to analyze the impact of the performance commitment clause on the merger and acquisition through the case of some incidental performance commitment, and then puts forward some suggestions for improving the performance commitment terms</a:t>
            </a:r>
            <a:r>
              <a:rPr lang="en-US" altLang="zh-CN" sz="2000" b="1" dirty="0" smtClean="0">
                <a:solidFill>
                  <a:schemeClr val="accent1">
                    <a:lumMod val="75000"/>
                  </a:schemeClr>
                </a:solidFill>
              </a:rPr>
              <a:t>. </a:t>
            </a:r>
            <a:endParaRPr lang="zh-CN" altLang="en-US" sz="2000" b="1" kern="0" dirty="0">
              <a:solidFill>
                <a:schemeClr val="accent1">
                  <a:lumMod val="75000"/>
                </a:schemeClr>
              </a:solidFill>
            </a:endParaRPr>
          </a:p>
        </p:txBody>
      </p:sp>
      <p:sp>
        <p:nvSpPr>
          <p:cNvPr id="5" name="文本占位符 4"/>
          <p:cNvSpPr>
            <a:spLocks noGrp="1"/>
          </p:cNvSpPr>
          <p:nvPr>
            <p:ph type="body" sz="quarter" idx="10"/>
          </p:nvPr>
        </p:nvSpPr>
        <p:spPr>
          <a:xfrm>
            <a:off x="462947" y="250634"/>
            <a:ext cx="2686251" cy="590931"/>
          </a:xfrm>
        </p:spPr>
        <p:txBody>
          <a:bodyPr/>
          <a:lstStyle/>
          <a:p>
            <a:pPr lvl="0"/>
            <a:r>
              <a:rPr lang="en-US" altLang="zh-CN" kern="0" dirty="0" smtClean="0">
                <a:solidFill>
                  <a:schemeClr val="tx1">
                    <a:lumMod val="75000"/>
                    <a:lumOff val="25000"/>
                  </a:schemeClr>
                </a:solidFill>
              </a:rPr>
              <a:t>Abstract </a:t>
            </a:r>
            <a:endParaRPr lang="zh-CN" altLang="en-US" kern="0" dirty="0">
              <a:solidFill>
                <a:schemeClr val="tx1">
                  <a:lumMod val="75000"/>
                  <a:lumOff val="25000"/>
                </a:schemeClr>
              </a:solidFill>
            </a:endParaRPr>
          </a:p>
        </p:txBody>
      </p:sp>
    </p:spTree>
    <p:extLst>
      <p:ext uri="{BB962C8B-B14F-4D97-AF65-F5344CB8AC3E}">
        <p14:creationId xmlns:p14="http://schemas.microsoft.com/office/powerpoint/2010/main" xmlns="" val="9554779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70393" y="1171575"/>
            <a:ext cx="8383082" cy="5803897"/>
          </a:xfrm>
          <a:prstGeom prst="rect">
            <a:avLst/>
          </a:prstGeom>
        </p:spPr>
        <p:txBody>
          <a:bodyPr wrap="square">
            <a:spAutoFit/>
          </a:bodyPr>
          <a:lstStyle/>
          <a:p>
            <a:pPr lvl="0" defTabSz="914400">
              <a:lnSpc>
                <a:spcPct val="130000"/>
              </a:lnSpc>
              <a:defRPr/>
            </a:pPr>
            <a:r>
              <a:rPr lang="en-US" altLang="zh-CN" sz="2400" b="1" kern="0" dirty="0" smtClean="0">
                <a:solidFill>
                  <a:schemeClr val="accent1"/>
                </a:solidFill>
              </a:rPr>
              <a:t>Option theory: option is also called option. It is a usually tradable derivative financial tool. According to the price of a certain asset (such as equity, stock index or futures) in a certain period of time, the rights of the buyer and the seller's obligation in the option transaction are determined. In the transaction of the option, the Party of the option is called the buyer, and the party that sells the option is called the seller; the buyer is the assignee of the right, and the seller is obliged to perform the buyer's exercise of the right. Option theory is a derivative financial instrument derived from futures, which is closely related to options. </a:t>
            </a:r>
            <a:endParaRPr kumimoji="0" lang="zh-CN" altLang="en-US" sz="2400" b="1" i="0" u="none" strike="noStrike" kern="0" cap="none" spc="0" normalizeH="0" baseline="0" noProof="0" dirty="0">
              <a:ln>
                <a:noFill/>
              </a:ln>
              <a:solidFill>
                <a:schemeClr val="accent1"/>
              </a:solidFill>
              <a:effectLst/>
              <a:uLnTx/>
              <a:uFillTx/>
            </a:endParaRPr>
          </a:p>
        </p:txBody>
      </p:sp>
      <p:graphicFrame>
        <p:nvGraphicFramePr>
          <p:cNvPr id="50" name="图表 49"/>
          <p:cNvGraphicFramePr/>
          <p:nvPr>
            <p:extLst>
              <p:ext uri="{D42A27DB-BD31-4B8C-83A1-F6EECF244321}">
                <p14:modId xmlns:p14="http://schemas.microsoft.com/office/powerpoint/2010/main" xmlns="" val="3717587251"/>
              </p:ext>
            </p:extLst>
          </p:nvPr>
        </p:nvGraphicFramePr>
        <p:xfrm>
          <a:off x="9001124" y="890058"/>
          <a:ext cx="3190875" cy="5808454"/>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占位符 4"/>
          <p:cNvSpPr>
            <a:spLocks noGrp="1"/>
          </p:cNvSpPr>
          <p:nvPr>
            <p:ph type="body" sz="quarter" idx="10"/>
          </p:nvPr>
        </p:nvSpPr>
        <p:spPr>
          <a:xfrm>
            <a:off x="462947" y="250634"/>
            <a:ext cx="2686251" cy="1089529"/>
          </a:xfrm>
        </p:spPr>
        <p:txBody>
          <a:bodyPr/>
          <a:lstStyle/>
          <a:p>
            <a:pPr lvl="0"/>
            <a:r>
              <a:rPr lang="en-US" altLang="zh-CN" kern="0" dirty="0" smtClean="0">
                <a:solidFill>
                  <a:schemeClr val="tx1">
                    <a:lumMod val="75000"/>
                    <a:lumOff val="25000"/>
                  </a:schemeClr>
                </a:solidFill>
              </a:rPr>
              <a:t>Literature review</a:t>
            </a:r>
          </a:p>
        </p:txBody>
      </p:sp>
    </p:spTree>
    <p:extLst>
      <p:ext uri="{BB962C8B-B14F-4D97-AF65-F5344CB8AC3E}">
        <p14:creationId xmlns:p14="http://schemas.microsoft.com/office/powerpoint/2010/main" xmlns="" val="9554779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62947" y="250634"/>
            <a:ext cx="2686251" cy="1089529"/>
          </a:xfrm>
        </p:spPr>
        <p:txBody>
          <a:bodyPr/>
          <a:lstStyle/>
          <a:p>
            <a:pPr lvl="0"/>
            <a:r>
              <a:rPr lang="en-US" altLang="zh-CN" kern="0" dirty="0" smtClean="0">
                <a:solidFill>
                  <a:schemeClr val="tx1">
                    <a:lumMod val="75000"/>
                    <a:lumOff val="25000"/>
                  </a:schemeClr>
                </a:solidFill>
              </a:rPr>
              <a:t>Literature review</a:t>
            </a:r>
          </a:p>
        </p:txBody>
      </p:sp>
      <p:sp>
        <p:nvSpPr>
          <p:cNvPr id="17" name="矩形 16"/>
          <p:cNvSpPr/>
          <p:nvPr/>
        </p:nvSpPr>
        <p:spPr>
          <a:xfrm>
            <a:off x="462947" y="1647825"/>
            <a:ext cx="6259006" cy="4515275"/>
          </a:xfrm>
          <a:prstGeom prst="rect">
            <a:avLst/>
          </a:prstGeom>
        </p:spPr>
        <p:txBody>
          <a:bodyPr wrap="square">
            <a:spAutoFit/>
          </a:bodyPr>
          <a:lstStyle/>
          <a:p>
            <a:pPr lvl="0" defTabSz="914400">
              <a:lnSpc>
                <a:spcPct val="130000"/>
              </a:lnSpc>
              <a:defRPr/>
            </a:pPr>
            <a:r>
              <a:rPr lang="en-US" altLang="zh-CN" sz="2800" b="1" kern="0" dirty="0" smtClean="0">
                <a:solidFill>
                  <a:schemeClr val="accent1"/>
                </a:solidFill>
              </a:rPr>
              <a:t>Asymmetric information theory: information asymmetry theory is to grasp the information in economic activities to convey different sides, and the more abundant information has the advantage. Information asymmetry brings about adverse selection and moral hazard.            </a:t>
            </a:r>
            <a:endParaRPr lang="en-US" altLang="zh-CN" sz="2800" b="1" kern="0" dirty="0" smtClean="0">
              <a:solidFill>
                <a:schemeClr val="accent1"/>
              </a:solidFill>
            </a:endParaRPr>
          </a:p>
        </p:txBody>
      </p:sp>
      <p:graphicFrame>
        <p:nvGraphicFramePr>
          <p:cNvPr id="18" name="图表 17"/>
          <p:cNvGraphicFramePr/>
          <p:nvPr/>
        </p:nvGraphicFramePr>
        <p:xfrm>
          <a:off x="7229475" y="1340163"/>
          <a:ext cx="4840817" cy="50320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9554779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8"/>
          <p:cNvSpPr txBox="1"/>
          <p:nvPr/>
        </p:nvSpPr>
        <p:spPr>
          <a:xfrm>
            <a:off x="547454" y="1897995"/>
            <a:ext cx="6882046" cy="44012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800" b="1" kern="0" dirty="0" smtClean="0">
                <a:solidFill>
                  <a:schemeClr val="accent2">
                    <a:lumMod val="75000"/>
                  </a:schemeClr>
                </a:solidFill>
              </a:rPr>
              <a:t>Signal transmission hypothesis: the theory holds that the real capital market is an imperfect capital market, and there is information asymmetry between the management of the company and the external investors. As a result, investors can only evaluate the value of an enterprise by information conveyed by the management</a:t>
            </a:r>
            <a:r>
              <a:rPr lang="en-US" altLang="zh-CN" sz="2800" b="1" kern="0" dirty="0" smtClean="0">
                <a:solidFill>
                  <a:schemeClr val="accent2">
                    <a:lumMod val="75000"/>
                  </a:schemeClr>
                </a:solidFill>
              </a:rPr>
              <a:t>.</a:t>
            </a:r>
            <a:endParaRPr lang="zh-CN" altLang="en-US" sz="2800" b="1" kern="0" dirty="0">
              <a:solidFill>
                <a:schemeClr val="accent2">
                  <a:lumMod val="75000"/>
                </a:schemeClr>
              </a:solidFill>
            </a:endParaRPr>
          </a:p>
        </p:txBody>
      </p:sp>
      <p:sp>
        <p:nvSpPr>
          <p:cNvPr id="18" name="矩形 17"/>
          <p:cNvSpPr/>
          <p:nvPr/>
        </p:nvSpPr>
        <p:spPr>
          <a:xfrm>
            <a:off x="7872685" y="1828799"/>
            <a:ext cx="1360086" cy="4479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矩形 18"/>
          <p:cNvSpPr/>
          <p:nvPr/>
        </p:nvSpPr>
        <p:spPr>
          <a:xfrm>
            <a:off x="9232771" y="3474793"/>
            <a:ext cx="1378079" cy="2830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矩形 19"/>
          <p:cNvSpPr/>
          <p:nvPr/>
        </p:nvSpPr>
        <p:spPr>
          <a:xfrm>
            <a:off x="10610850" y="4676775"/>
            <a:ext cx="1224622" cy="16319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文本占位符 4"/>
          <p:cNvSpPr>
            <a:spLocks noGrp="1"/>
          </p:cNvSpPr>
          <p:nvPr>
            <p:ph type="body" sz="quarter" idx="10"/>
          </p:nvPr>
        </p:nvSpPr>
        <p:spPr>
          <a:xfrm>
            <a:off x="462947" y="250634"/>
            <a:ext cx="2686251" cy="1089529"/>
          </a:xfrm>
        </p:spPr>
        <p:txBody>
          <a:bodyPr/>
          <a:lstStyle/>
          <a:p>
            <a:pPr lvl="0"/>
            <a:r>
              <a:rPr lang="en-US" altLang="zh-CN" kern="0" dirty="0" smtClean="0">
                <a:solidFill>
                  <a:schemeClr val="tx1">
                    <a:lumMod val="75000"/>
                    <a:lumOff val="25000"/>
                  </a:schemeClr>
                </a:solidFill>
              </a:rPr>
              <a:t>Literature review</a:t>
            </a:r>
          </a:p>
        </p:txBody>
      </p:sp>
    </p:spTree>
    <p:extLst>
      <p:ext uri="{BB962C8B-B14F-4D97-AF65-F5344CB8AC3E}">
        <p14:creationId xmlns:p14="http://schemas.microsoft.com/office/powerpoint/2010/main" xmlns="" val="20422699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391025" y="856357"/>
            <a:ext cx="7562850" cy="5632311"/>
          </a:xfrm>
          <a:prstGeom prst="rect">
            <a:avLst/>
          </a:prstGeom>
          <a:noFill/>
        </p:spPr>
        <p:txBody>
          <a:bodyPr wrap="square" rtlCol="0">
            <a:spAutoFit/>
          </a:bodyPr>
          <a:lstStyle/>
          <a:p>
            <a:r>
              <a:rPr lang="en-US" altLang="zh-CN" sz="2400" dirty="0" smtClean="0">
                <a:solidFill>
                  <a:schemeClr val="accent2">
                    <a:lumMod val="75000"/>
                  </a:schemeClr>
                </a:solidFill>
              </a:rPr>
              <a:t>On the basis of comprehensive theory, when a listed company takes M &amp; A, the performance of its undertaking will restrict the management behavior of the acquired party. As once a performance commitment is achieved, a reward is usually given by the purchaser; and the failure to meet the promised performance standards will lead to the acquirer to claim compensation from the buyer, causing the buyer to suffer losses. But the low standard of performance commitment will be realized because it is too simple, which makes the performance commitment lose its binding force to the acquirer; the high performance commitment standard will lead to the loss of the hope of completing performance commitments by the acquirer and thus lose power</a:t>
            </a:r>
            <a:r>
              <a:rPr lang="en-US" altLang="zh-CN" sz="2400" dirty="0" smtClean="0">
                <a:solidFill>
                  <a:schemeClr val="accent2">
                    <a:lumMod val="75000"/>
                  </a:schemeClr>
                </a:solidFill>
              </a:rPr>
              <a:t>.</a:t>
            </a:r>
            <a:endParaRPr lang="zh-CN" altLang="zh-CN" sz="2400" dirty="0" smtClean="0">
              <a:solidFill>
                <a:schemeClr val="accent2">
                  <a:lumMod val="75000"/>
                </a:schemeClr>
              </a:solidFill>
            </a:endParaRPr>
          </a:p>
        </p:txBody>
      </p:sp>
      <p:sp>
        <p:nvSpPr>
          <p:cNvPr id="13" name="TextBox 12"/>
          <p:cNvSpPr txBox="1"/>
          <p:nvPr/>
        </p:nvSpPr>
        <p:spPr>
          <a:xfrm>
            <a:off x="457200" y="0"/>
            <a:ext cx="2390775" cy="646331"/>
          </a:xfrm>
          <a:prstGeom prst="rect">
            <a:avLst/>
          </a:prstGeom>
          <a:noFill/>
        </p:spPr>
        <p:txBody>
          <a:bodyPr wrap="square" rtlCol="0">
            <a:spAutoFit/>
          </a:bodyPr>
          <a:lstStyle/>
          <a:p>
            <a:r>
              <a:rPr lang="en-US" altLang="zh-CN" sz="3600" b="1" dirty="0" smtClean="0"/>
              <a:t>Suppose</a:t>
            </a:r>
            <a:r>
              <a:rPr lang="en-US" altLang="zh-CN" b="1" dirty="0" smtClean="0"/>
              <a:t> </a:t>
            </a:r>
            <a:endParaRPr lang="zh-CN" altLang="en-US" b="1" dirty="0"/>
          </a:p>
        </p:txBody>
      </p:sp>
    </p:spTree>
    <p:extLst>
      <p:ext uri="{BB962C8B-B14F-4D97-AF65-F5344CB8AC3E}">
        <p14:creationId xmlns:p14="http://schemas.microsoft.com/office/powerpoint/2010/main" xmlns="" val="30609495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p:cNvSpPr/>
          <p:nvPr/>
        </p:nvSpPr>
        <p:spPr>
          <a:xfrm>
            <a:off x="761999" y="1752601"/>
            <a:ext cx="10534651" cy="445770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buFont typeface="Arial" pitchFamily="34" charset="0"/>
              <a:buChar char="•"/>
            </a:pPr>
            <a:r>
              <a:rPr lang="en-US" altLang="zh-CN" sz="3200" dirty="0" smtClean="0"/>
              <a:t>P</a:t>
            </a:r>
            <a:r>
              <a:rPr lang="en-US" altLang="zh-CN" sz="3200" dirty="0" smtClean="0"/>
              <a:t>erformance </a:t>
            </a:r>
            <a:r>
              <a:rPr lang="en-US" altLang="zh-CN" sz="3200" dirty="0" smtClean="0"/>
              <a:t>commitment will constrain the management behavior of the acquirer; </a:t>
            </a:r>
            <a:endParaRPr lang="en-US" altLang="zh-CN" sz="3200" dirty="0" smtClean="0"/>
          </a:p>
          <a:p>
            <a:pPr latinLnBrk="1">
              <a:buFont typeface="Arial" pitchFamily="34" charset="0"/>
              <a:buChar char="•"/>
            </a:pPr>
            <a:endParaRPr lang="en-US" altLang="zh-CN" sz="3200" dirty="0" smtClean="0"/>
          </a:p>
          <a:p>
            <a:pPr latinLnBrk="1">
              <a:buFont typeface="Arial" pitchFamily="34" charset="0"/>
              <a:buChar char="•"/>
            </a:pPr>
            <a:r>
              <a:rPr lang="en-US" altLang="zh-CN" sz="3200" dirty="0" smtClean="0"/>
              <a:t> The </a:t>
            </a:r>
            <a:r>
              <a:rPr lang="en-US" altLang="zh-CN" sz="3200" dirty="0" smtClean="0"/>
              <a:t>difficulty of achievement commitment is difficult to affect the binding of performance commitment to the acquirer.  </a:t>
            </a:r>
            <a:endParaRPr lang="zh-CN" altLang="zh-CN" sz="3200" dirty="0" smtClean="0"/>
          </a:p>
          <a:p>
            <a:pPr latinLnBrk="1"/>
            <a:endParaRPr lang="zh-CN" altLang="zh-CN" sz="2800" dirty="0"/>
          </a:p>
        </p:txBody>
      </p:sp>
      <p:sp>
        <p:nvSpPr>
          <p:cNvPr id="15" name="文本占位符 4"/>
          <p:cNvSpPr>
            <a:spLocks noGrp="1"/>
          </p:cNvSpPr>
          <p:nvPr>
            <p:ph type="body" sz="quarter" idx="10"/>
          </p:nvPr>
        </p:nvSpPr>
        <p:spPr>
          <a:xfrm>
            <a:off x="462947" y="250634"/>
            <a:ext cx="2686251" cy="590931"/>
          </a:xfrm>
        </p:spPr>
        <p:txBody>
          <a:bodyPr/>
          <a:lstStyle/>
          <a:p>
            <a:pPr lvl="0"/>
            <a:r>
              <a:rPr lang="en-US" altLang="zh-CN" dirty="0" smtClean="0"/>
              <a:t>Hypothesis</a:t>
            </a:r>
            <a:endParaRPr lang="zh-CN" altLang="en-US" kern="0" dirty="0">
              <a:solidFill>
                <a:schemeClr val="tx1">
                  <a:lumMod val="75000"/>
                  <a:lumOff val="25000"/>
                </a:schemeClr>
              </a:solidFill>
            </a:endParaRPr>
          </a:p>
        </p:txBody>
      </p:sp>
    </p:spTree>
    <p:extLst>
      <p:ext uri="{BB962C8B-B14F-4D97-AF65-F5344CB8AC3E}">
        <p14:creationId xmlns:p14="http://schemas.microsoft.com/office/powerpoint/2010/main" xmlns="" val="7414886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p:cNvSpPr/>
          <p:nvPr/>
        </p:nvSpPr>
        <p:spPr>
          <a:xfrm>
            <a:off x="714375" y="1466850"/>
            <a:ext cx="11061829" cy="461962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t>1. Literature review            </a:t>
            </a:r>
            <a:endParaRPr lang="zh-CN" altLang="zh-CN" sz="2800" dirty="0" smtClean="0"/>
          </a:p>
          <a:p>
            <a:r>
              <a:rPr lang="en-US" altLang="zh-CN" sz="2800" dirty="0" smtClean="0"/>
              <a:t>Through consulting the books, materials and periodicals of the Shanghai </a:t>
            </a:r>
            <a:r>
              <a:rPr lang="en-US" altLang="zh-CN" sz="2800" dirty="0" smtClean="0"/>
              <a:t>University </a:t>
            </a:r>
            <a:r>
              <a:rPr lang="en-US" altLang="zh-CN" sz="2800" dirty="0" smtClean="0"/>
              <a:t>library, the Shanghai library, the Internet, the Chinese knowledge network, the Chinese periodicals and the periodicals, this paper collate and analyze the relevant literature at home and abroad, obtain the relevant research information, and carry on the further analysis and analysis, as the most basic information of this article.            </a:t>
            </a:r>
            <a:endParaRPr lang="zh-CN" altLang="zh-CN" sz="2800" dirty="0"/>
          </a:p>
        </p:txBody>
      </p:sp>
      <p:sp>
        <p:nvSpPr>
          <p:cNvPr id="15" name="文本占位符 4"/>
          <p:cNvSpPr>
            <a:spLocks noGrp="1"/>
          </p:cNvSpPr>
          <p:nvPr>
            <p:ph type="body" sz="quarter" idx="10"/>
          </p:nvPr>
        </p:nvSpPr>
        <p:spPr>
          <a:xfrm>
            <a:off x="462947" y="250634"/>
            <a:ext cx="2686251" cy="590931"/>
          </a:xfrm>
        </p:spPr>
        <p:txBody>
          <a:bodyPr/>
          <a:lstStyle/>
          <a:p>
            <a:pPr lvl="0"/>
            <a:r>
              <a:rPr lang="en-US" altLang="zh-CN" dirty="0" smtClean="0"/>
              <a:t>Methods</a:t>
            </a:r>
            <a:endParaRPr lang="zh-CN" altLang="en-US" kern="0" dirty="0">
              <a:solidFill>
                <a:schemeClr val="tx1">
                  <a:lumMod val="75000"/>
                  <a:lumOff val="25000"/>
                </a:schemeClr>
              </a:solidFill>
            </a:endParaRPr>
          </a:p>
        </p:txBody>
      </p:sp>
    </p:spTree>
    <p:extLst>
      <p:ext uri="{BB962C8B-B14F-4D97-AF65-F5344CB8AC3E}">
        <p14:creationId xmlns:p14="http://schemas.microsoft.com/office/powerpoint/2010/main" xmlns="" val="7414886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p:cNvSpPr/>
          <p:nvPr/>
        </p:nvSpPr>
        <p:spPr>
          <a:xfrm>
            <a:off x="714375" y="1466850"/>
            <a:ext cx="11061829" cy="461962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t>2.Comparative analysis method            </a:t>
            </a:r>
            <a:endParaRPr lang="zh-CN" altLang="zh-CN" sz="2800" dirty="0" smtClean="0"/>
          </a:p>
          <a:p>
            <a:r>
              <a:rPr lang="en-US" altLang="zh-CN" sz="2800" dirty="0" smtClean="0"/>
              <a:t>Through the analysis of a number of cases, compare their differences and similarities, and then summarize the general rules of the common problems, find out the reasons for the difference from the personality, and finally get meaningful conclusions.</a:t>
            </a:r>
            <a:endParaRPr lang="zh-CN" altLang="zh-CN" sz="2800" dirty="0"/>
          </a:p>
        </p:txBody>
      </p:sp>
      <p:sp>
        <p:nvSpPr>
          <p:cNvPr id="15" name="文本占位符 4"/>
          <p:cNvSpPr>
            <a:spLocks noGrp="1"/>
          </p:cNvSpPr>
          <p:nvPr>
            <p:ph type="body" sz="quarter" idx="10"/>
          </p:nvPr>
        </p:nvSpPr>
        <p:spPr>
          <a:xfrm>
            <a:off x="462947" y="250634"/>
            <a:ext cx="2686251" cy="590931"/>
          </a:xfrm>
        </p:spPr>
        <p:txBody>
          <a:bodyPr/>
          <a:lstStyle/>
          <a:p>
            <a:pPr lvl="0"/>
            <a:r>
              <a:rPr lang="en-US" altLang="zh-CN" dirty="0" smtClean="0"/>
              <a:t>Methods</a:t>
            </a:r>
            <a:endParaRPr lang="zh-CN" altLang="en-US" kern="0" dirty="0">
              <a:solidFill>
                <a:schemeClr val="tx1">
                  <a:lumMod val="75000"/>
                  <a:lumOff val="25000"/>
                </a:schemeClr>
              </a:solidFill>
            </a:endParaRPr>
          </a:p>
        </p:txBody>
      </p:sp>
    </p:spTree>
    <p:extLst>
      <p:ext uri="{BB962C8B-B14F-4D97-AF65-F5344CB8AC3E}">
        <p14:creationId xmlns:p14="http://schemas.microsoft.com/office/powerpoint/2010/main" xmlns="" val="7414886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475</TotalTime>
  <Words>835</Words>
  <Application>Microsoft Office PowerPoint</Application>
  <PresentationFormat>自定义</PresentationFormat>
  <Paragraphs>37</Paragraphs>
  <Slides>13</Slides>
  <Notes>3</Notes>
  <HiddenSlides>0</HiddenSlides>
  <MMClips>0</MMClips>
  <ScaleCrop>false</ScaleCrop>
  <HeadingPairs>
    <vt:vector size="4" baseType="variant">
      <vt:variant>
        <vt:lpstr>主题</vt:lpstr>
      </vt:variant>
      <vt:variant>
        <vt:i4>2</vt:i4>
      </vt:variant>
      <vt:variant>
        <vt:lpstr>幻灯片标题</vt:lpstr>
      </vt:variant>
      <vt:variant>
        <vt:i4>13</vt:i4>
      </vt:variant>
    </vt:vector>
  </HeadingPairs>
  <TitlesOfParts>
    <vt:vector size="15" baseType="lpstr">
      <vt:lpstr>Office 主题</vt:lpstr>
      <vt:lpstr>OfficePLUS</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吴丁丁</cp:lastModifiedBy>
  <cp:revision>134</cp:revision>
  <dcterms:created xsi:type="dcterms:W3CDTF">2015-08-18T02:51:41Z</dcterms:created>
  <dcterms:modified xsi:type="dcterms:W3CDTF">2018-05-19T18:58:30Z</dcterms:modified>
</cp:coreProperties>
</file>